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4"/>
  </p:notesMasterIdLst>
  <p:sldIdLst>
    <p:sldId id="292" r:id="rId5"/>
    <p:sldId id="1305" r:id="rId6"/>
    <p:sldId id="352" r:id="rId7"/>
    <p:sldId id="1300" r:id="rId8"/>
    <p:sldId id="1284" r:id="rId9"/>
    <p:sldId id="1306" r:id="rId10"/>
    <p:sldId id="1285" r:id="rId11"/>
    <p:sldId id="1303" r:id="rId12"/>
    <p:sldId id="1304" r:id="rId13"/>
    <p:sldId id="1286" r:id="rId14"/>
    <p:sldId id="1287" r:id="rId15"/>
    <p:sldId id="1292" r:id="rId16"/>
    <p:sldId id="1293" r:id="rId17"/>
    <p:sldId id="1294" r:id="rId18"/>
    <p:sldId id="1295" r:id="rId19"/>
    <p:sldId id="1296" r:id="rId20"/>
    <p:sldId id="1307" r:id="rId21"/>
    <p:sldId id="1308" r:id="rId22"/>
    <p:sldId id="1309" r:id="rId23"/>
    <p:sldId id="1310" r:id="rId24"/>
    <p:sldId id="1311" r:id="rId25"/>
    <p:sldId id="1312" r:id="rId26"/>
    <p:sldId id="1316" r:id="rId27"/>
    <p:sldId id="1313" r:id="rId28"/>
    <p:sldId id="1314" r:id="rId29"/>
    <p:sldId id="1315" r:id="rId30"/>
    <p:sldId id="1297" r:id="rId31"/>
    <p:sldId id="1288" r:id="rId32"/>
    <p:sldId id="1249" r:id="rId33"/>
  </p:sldIdLst>
  <p:sldSz cx="9144000" cy="5143500" type="screen16x9"/>
  <p:notesSz cx="6858000" cy="9144000"/>
  <p:custShowLst>
    <p:custShow name="Custom Show 1" id="0">
      <p:sldLst>
        <p:sld r:id="rId5"/>
        <p:sld r:id="rId7"/>
        <p:sld r:id="rId8"/>
        <p:sld r:id="rId9"/>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4660"/>
  </p:normalViewPr>
  <p:slideViewPr>
    <p:cSldViewPr snapToGrid="0">
      <p:cViewPr varScale="1">
        <p:scale>
          <a:sx n="84" d="100"/>
          <a:sy n="84" d="100"/>
        </p:scale>
        <p:origin x="920"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77787" y="106173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95094" y="3364486"/>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36257" y="3674226"/>
            <a:ext cx="2284919" cy="846386"/>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KESAVARAJ J</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:110321104023</a:t>
            </a:r>
          </a:p>
          <a:p>
            <a:pPr marR="0" lvl="0" rtl="0">
              <a:lnSpc>
                <a:spcPct val="100000"/>
              </a:lnSpc>
              <a:spcBef>
                <a:spcPts val="0"/>
              </a:spcBef>
              <a:spcAft>
                <a:spcPts val="200"/>
              </a:spcAft>
              <a:buClr>
                <a:schemeClr val="bg1"/>
              </a:buClr>
            </a:pPr>
            <a:r>
              <a:rPr lang="en-US" sz="1100" dirty="0">
                <a:solidFill>
                  <a:schemeClr val="tx1"/>
                </a:solidFill>
              </a:rPr>
              <a:t>Nm ID: au110321104023</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Email: kesavarajj04@gmail.com</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036257" y="3641445"/>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535746"/>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596477" y="3812705"/>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173187" y="3866317"/>
            <a:ext cx="2434143"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1103-GRT Institution of Engineering and </a:t>
            </a:r>
            <a:r>
              <a:rPr lang="en-US" sz="1100" dirty="0" err="1">
                <a:solidFill>
                  <a:schemeClr val="tx1"/>
                </a:solidFill>
              </a:rPr>
              <a:t>technology,Tiruttani</a:t>
            </a:r>
            <a:endParaRPr lang="en-US" sz="1100" dirty="0">
              <a:solidFill>
                <a:schemeClr val="tx1"/>
              </a:solidFil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4" name="TextBox 3">
            <a:extLst>
              <a:ext uri="{FF2B5EF4-FFF2-40B4-BE49-F238E27FC236}">
                <a16:creationId xmlns:a16="http://schemas.microsoft.com/office/drawing/2014/main" id="{8A6C2581-9110-DBF6-9D4C-796358BD88D7}"/>
              </a:ext>
            </a:extLst>
          </p:cNvPr>
          <p:cNvSpPr txBox="1"/>
          <p:nvPr/>
        </p:nvSpPr>
        <p:spPr>
          <a:xfrm>
            <a:off x="164782" y="1433126"/>
            <a:ext cx="8814436" cy="3108543"/>
          </a:xfrm>
          <a:prstGeom prst="rect">
            <a:avLst/>
          </a:prstGeom>
          <a:noFill/>
        </p:spPr>
        <p:txBody>
          <a:bodyPr wrap="square">
            <a:spAutoFit/>
          </a:bodyPr>
          <a:lstStyle/>
          <a:p>
            <a:pPr marL="285750" indent="-285750" algn="just">
              <a:buFont typeface="Wingdings" panose="05000000000000000000" pitchFamily="2" charset="2"/>
              <a:buChar char="§"/>
            </a:pPr>
            <a:r>
              <a:rPr lang="en-GB" b="0" i="0" dirty="0">
                <a:solidFill>
                  <a:srgbClr val="0D0D0D"/>
                </a:solidFill>
                <a:effectLst/>
                <a:latin typeface="Times New Roman" panose="02020603050405020304" pitchFamily="18" charset="0"/>
                <a:cs typeface="Times New Roman" panose="02020603050405020304" pitchFamily="18" charset="0"/>
              </a:rPr>
              <a:t>The </a:t>
            </a:r>
            <a:r>
              <a:rPr lang="en-GB" b="0" i="0" dirty="0" err="1">
                <a:solidFill>
                  <a:srgbClr val="0D0D0D"/>
                </a:solidFill>
                <a:effectLst/>
                <a:latin typeface="Times New Roman" panose="02020603050405020304" pitchFamily="18" charset="0"/>
                <a:cs typeface="Times New Roman" panose="02020603050405020304" pitchFamily="18" charset="0"/>
              </a:rPr>
              <a:t>modeling</a:t>
            </a:r>
            <a:r>
              <a:rPr lang="en-GB" b="0" i="0" dirty="0">
                <a:solidFill>
                  <a:srgbClr val="0D0D0D"/>
                </a:solidFill>
                <a:effectLst/>
                <a:latin typeface="Times New Roman" panose="02020603050405020304" pitchFamily="18" charset="0"/>
                <a:cs typeface="Times New Roman" panose="02020603050405020304" pitchFamily="18" charset="0"/>
              </a:rPr>
              <a:t> phase of the project likely involves designing the database schema using Django's ORM (Object-Relational Mapping) to represent entities such as users, music files, playlists, and user preferences to involve designing the user interface using wireframes or </a:t>
            </a:r>
            <a:r>
              <a:rPr lang="en-GB" b="0" i="0" dirty="0" err="1">
                <a:solidFill>
                  <a:srgbClr val="0D0D0D"/>
                </a:solidFill>
                <a:effectLst/>
                <a:latin typeface="Times New Roman" panose="02020603050405020304" pitchFamily="18" charset="0"/>
                <a:cs typeface="Times New Roman" panose="02020603050405020304" pitchFamily="18" charset="0"/>
              </a:rPr>
              <a:t>mockups</a:t>
            </a:r>
            <a:r>
              <a:rPr lang="en-GB" b="0" i="0" dirty="0">
                <a:solidFill>
                  <a:srgbClr val="0D0D0D"/>
                </a:solidFill>
                <a:effectLst/>
                <a:latin typeface="Times New Roman" panose="02020603050405020304" pitchFamily="18" charset="0"/>
                <a:cs typeface="Times New Roman" panose="02020603050405020304" pitchFamily="18" charset="0"/>
              </a:rPr>
              <a:t> to visualize the layout and functionality of the application.</a:t>
            </a:r>
          </a:p>
          <a:p>
            <a:pPr marL="285750" indent="-285750" algn="just">
              <a:buFont typeface="Wingdings" panose="05000000000000000000" pitchFamily="2" charset="2"/>
              <a:buChar char="§"/>
            </a:pPr>
            <a:endParaRPr lang="en-GB"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b="0" i="0" dirty="0">
                <a:solidFill>
                  <a:srgbClr val="0D0D0D"/>
                </a:solidFill>
                <a:effectLst/>
                <a:latin typeface="Times New Roman" panose="02020603050405020304" pitchFamily="18" charset="0"/>
                <a:cs typeface="Times New Roman" panose="02020603050405020304" pitchFamily="18" charset="0"/>
              </a:rPr>
              <a:t> This would include defining relationships between these entities, such as one-to-many relationships between users and playlists, and many-to-many relationships between playlists and music files. </a:t>
            </a:r>
          </a:p>
          <a:p>
            <a:pPr marL="285750" indent="-285750" algn="just">
              <a:buFont typeface="Wingdings" panose="05000000000000000000" pitchFamily="2" charset="2"/>
              <a:buChar char="§"/>
            </a:pPr>
            <a:endParaRPr lang="en-GB"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b="0" i="0" dirty="0">
                <a:solidFill>
                  <a:srgbClr val="0D0D0D"/>
                </a:solidFill>
                <a:effectLst/>
                <a:latin typeface="Times New Roman" panose="02020603050405020304" pitchFamily="18" charset="0"/>
                <a:cs typeface="Times New Roman" panose="02020603050405020304" pitchFamily="18" charset="0"/>
              </a:rPr>
              <a:t>The results of the project would typically include a fully functional Music Web Application implemented using Django and front-end technologies like HTML, CSS, JavaScript, and Bootstrap. Users would be able to create accounts, upload music files, organize them into playlists, and discover new music based on their preferences.</a:t>
            </a:r>
          </a:p>
          <a:p>
            <a:pPr marL="285750" indent="-285750" algn="just">
              <a:buFont typeface="Wingdings" panose="05000000000000000000" pitchFamily="2" charset="2"/>
              <a:buChar char="§"/>
            </a:pPr>
            <a:endParaRPr lang="en-GB"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b="0" i="0" dirty="0">
                <a:solidFill>
                  <a:srgbClr val="0D0D0D"/>
                </a:solidFill>
                <a:effectLst/>
                <a:latin typeface="Times New Roman" panose="02020603050405020304" pitchFamily="18" charset="0"/>
                <a:cs typeface="Times New Roman" panose="02020603050405020304" pitchFamily="18" charset="0"/>
              </a:rPr>
              <a:t> The application would also include features for secure user authentication, database management, and responsive UI design. The success of the project would be measured based on factors such as user satisfaction, system performance, and adherence to project requirements and deadlines.</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pic>
        <p:nvPicPr>
          <p:cNvPr id="5" name="Picture 4">
            <a:extLst>
              <a:ext uri="{FF2B5EF4-FFF2-40B4-BE49-F238E27FC236}">
                <a16:creationId xmlns:a16="http://schemas.microsoft.com/office/drawing/2014/main" id="{2DD6CECC-3CDC-B348-1C7C-0B234ADA07C3}"/>
              </a:ext>
            </a:extLst>
          </p:cNvPr>
          <p:cNvPicPr>
            <a:picLocks noChangeAspect="1"/>
          </p:cNvPicPr>
          <p:nvPr/>
        </p:nvPicPr>
        <p:blipFill>
          <a:blip r:embed="rId2"/>
          <a:stretch>
            <a:fillRect/>
          </a:stretch>
        </p:blipFill>
        <p:spPr>
          <a:xfrm>
            <a:off x="868680" y="1272539"/>
            <a:ext cx="7680960" cy="319278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Sign-up</a:t>
            </a:r>
          </a:p>
        </p:txBody>
      </p:sp>
      <p:pic>
        <p:nvPicPr>
          <p:cNvPr id="4" name="Picture 3">
            <a:extLst>
              <a:ext uri="{FF2B5EF4-FFF2-40B4-BE49-F238E27FC236}">
                <a16:creationId xmlns:a16="http://schemas.microsoft.com/office/drawing/2014/main" id="{3047470C-88B7-6EC6-54FA-3008F3A97094}"/>
              </a:ext>
            </a:extLst>
          </p:cNvPr>
          <p:cNvPicPr>
            <a:picLocks noChangeAspect="1"/>
          </p:cNvPicPr>
          <p:nvPr/>
        </p:nvPicPr>
        <p:blipFill>
          <a:blip r:embed="rId2"/>
          <a:stretch>
            <a:fillRect/>
          </a:stretch>
        </p:blipFill>
        <p:spPr>
          <a:xfrm>
            <a:off x="925470" y="1199916"/>
            <a:ext cx="7528560" cy="335280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308520" y="657860"/>
            <a:ext cx="7886430" cy="632649"/>
          </a:xfrm>
        </p:spPr>
        <p:txBody>
          <a:bodyPr/>
          <a:lstStyle/>
          <a:p>
            <a:pPr algn="ctr"/>
            <a:r>
              <a:rPr lang="en-US" b="1" dirty="0"/>
              <a:t>Login</a:t>
            </a:r>
          </a:p>
        </p:txBody>
      </p:sp>
      <p:pic>
        <p:nvPicPr>
          <p:cNvPr id="4" name="Picture 3">
            <a:extLst>
              <a:ext uri="{FF2B5EF4-FFF2-40B4-BE49-F238E27FC236}">
                <a16:creationId xmlns:a16="http://schemas.microsoft.com/office/drawing/2014/main" id="{145CB12A-FC94-A897-1606-F4A060A32426}"/>
              </a:ext>
            </a:extLst>
          </p:cNvPr>
          <p:cNvPicPr>
            <a:picLocks noChangeAspect="1"/>
          </p:cNvPicPr>
          <p:nvPr/>
        </p:nvPicPr>
        <p:blipFill>
          <a:blip r:embed="rId2"/>
          <a:stretch>
            <a:fillRect/>
          </a:stretch>
        </p:blipFill>
        <p:spPr>
          <a:xfrm>
            <a:off x="792480" y="1455419"/>
            <a:ext cx="7520940" cy="284226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476160" y="612986"/>
            <a:ext cx="7886430" cy="624183"/>
          </a:xfrm>
        </p:spPr>
        <p:txBody>
          <a:bodyPr/>
          <a:lstStyle/>
          <a:p>
            <a:pPr algn="ctr"/>
            <a:r>
              <a:rPr lang="en-US" b="1" dirty="0"/>
              <a:t>After login</a:t>
            </a:r>
          </a:p>
        </p:txBody>
      </p:sp>
      <p:pic>
        <p:nvPicPr>
          <p:cNvPr id="4" name="Picture 3">
            <a:extLst>
              <a:ext uri="{FF2B5EF4-FFF2-40B4-BE49-F238E27FC236}">
                <a16:creationId xmlns:a16="http://schemas.microsoft.com/office/drawing/2014/main" id="{A54DE75C-34F4-E470-7EC1-3C17F0F28495}"/>
              </a:ext>
            </a:extLst>
          </p:cNvPr>
          <p:cNvPicPr>
            <a:picLocks noChangeAspect="1"/>
          </p:cNvPicPr>
          <p:nvPr/>
        </p:nvPicPr>
        <p:blipFill>
          <a:blip r:embed="rId2"/>
          <a:stretch>
            <a:fillRect/>
          </a:stretch>
        </p:blipFill>
        <p:spPr>
          <a:xfrm>
            <a:off x="925717" y="1383453"/>
            <a:ext cx="7292565" cy="314706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Trending songs</a:t>
            </a:r>
          </a:p>
        </p:txBody>
      </p:sp>
      <p:pic>
        <p:nvPicPr>
          <p:cNvPr id="4" name="Picture 3">
            <a:extLst>
              <a:ext uri="{FF2B5EF4-FFF2-40B4-BE49-F238E27FC236}">
                <a16:creationId xmlns:a16="http://schemas.microsoft.com/office/drawing/2014/main" id="{E040C841-F759-41C2-4726-8150AC0155C1}"/>
              </a:ext>
            </a:extLst>
          </p:cNvPr>
          <p:cNvPicPr>
            <a:picLocks noChangeAspect="1"/>
          </p:cNvPicPr>
          <p:nvPr/>
        </p:nvPicPr>
        <p:blipFill>
          <a:blip r:embed="rId2"/>
          <a:stretch>
            <a:fillRect/>
          </a:stretch>
        </p:blipFill>
        <p:spPr>
          <a:xfrm>
            <a:off x="1108485" y="1372535"/>
            <a:ext cx="6926580" cy="329946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A9DAFF-6B67-06E3-4980-4844007CAE81}"/>
              </a:ext>
            </a:extLst>
          </p:cNvPr>
          <p:cNvSpPr txBox="1"/>
          <p:nvPr/>
        </p:nvSpPr>
        <p:spPr>
          <a:xfrm>
            <a:off x="2882265" y="924342"/>
            <a:ext cx="4575810" cy="307777"/>
          </a:xfrm>
          <a:prstGeom prst="rect">
            <a:avLst/>
          </a:prstGeom>
          <a:noFill/>
        </p:spPr>
        <p:txBody>
          <a:bodyPr wrap="square">
            <a:spAutoFit/>
          </a:bodyPr>
          <a:lstStyle/>
          <a:p>
            <a:r>
              <a:rPr lang="en-US" b="1" dirty="0"/>
              <a:t>       Add to listen later</a:t>
            </a:r>
            <a:endParaRPr lang="en-GB" dirty="0"/>
          </a:p>
        </p:txBody>
      </p:sp>
      <p:pic>
        <p:nvPicPr>
          <p:cNvPr id="13" name="Picture 12">
            <a:extLst>
              <a:ext uri="{FF2B5EF4-FFF2-40B4-BE49-F238E27FC236}">
                <a16:creationId xmlns:a16="http://schemas.microsoft.com/office/drawing/2014/main" id="{2F7A367D-6563-6F01-6ECC-18F3F938924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906780" y="1521678"/>
            <a:ext cx="6979920" cy="2697480"/>
          </a:xfrm>
          <a:prstGeom prst="rect">
            <a:avLst/>
          </a:prstGeom>
        </p:spPr>
      </p:pic>
    </p:spTree>
    <p:extLst>
      <p:ext uri="{BB962C8B-B14F-4D97-AF65-F5344CB8AC3E}">
        <p14:creationId xmlns:p14="http://schemas.microsoft.com/office/powerpoint/2010/main" val="857088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FCC651-B1D3-8150-CD13-246E0C7ED75F}"/>
              </a:ext>
            </a:extLst>
          </p:cNvPr>
          <p:cNvSpPr txBox="1"/>
          <p:nvPr/>
        </p:nvSpPr>
        <p:spPr>
          <a:xfrm>
            <a:off x="3065145" y="832902"/>
            <a:ext cx="4575810" cy="307777"/>
          </a:xfrm>
          <a:prstGeom prst="rect">
            <a:avLst/>
          </a:prstGeom>
          <a:noFill/>
        </p:spPr>
        <p:txBody>
          <a:bodyPr wrap="square">
            <a:spAutoFit/>
          </a:bodyPr>
          <a:lstStyle/>
          <a:p>
            <a:r>
              <a:rPr lang="en-US" b="1" dirty="0"/>
              <a:t> listen later songs</a:t>
            </a:r>
            <a:endParaRPr lang="en-GB" dirty="0"/>
          </a:p>
        </p:txBody>
      </p:sp>
      <p:pic>
        <p:nvPicPr>
          <p:cNvPr id="5" name="Picture 4">
            <a:extLst>
              <a:ext uri="{FF2B5EF4-FFF2-40B4-BE49-F238E27FC236}">
                <a16:creationId xmlns:a16="http://schemas.microsoft.com/office/drawing/2014/main" id="{C3F76188-4CF1-52CD-1313-4AFA2D5CAE71}"/>
              </a:ext>
            </a:extLst>
          </p:cNvPr>
          <p:cNvPicPr>
            <a:picLocks noChangeAspect="1"/>
          </p:cNvPicPr>
          <p:nvPr/>
        </p:nvPicPr>
        <p:blipFill>
          <a:blip r:embed="rId2"/>
          <a:stretch>
            <a:fillRect/>
          </a:stretch>
        </p:blipFill>
        <p:spPr>
          <a:xfrm>
            <a:off x="1339215" y="1272539"/>
            <a:ext cx="6301740" cy="3583305"/>
          </a:xfrm>
          <a:prstGeom prst="rect">
            <a:avLst/>
          </a:prstGeom>
        </p:spPr>
      </p:pic>
    </p:spTree>
    <p:extLst>
      <p:ext uri="{BB962C8B-B14F-4D97-AF65-F5344CB8AC3E}">
        <p14:creationId xmlns:p14="http://schemas.microsoft.com/office/powerpoint/2010/main" val="2092626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474CA2-4151-F65E-ADBC-1B2ACFB8B8C4}"/>
              </a:ext>
            </a:extLst>
          </p:cNvPr>
          <p:cNvSpPr txBox="1"/>
          <p:nvPr/>
        </p:nvSpPr>
        <p:spPr>
          <a:xfrm>
            <a:off x="3324225" y="871002"/>
            <a:ext cx="4575810" cy="307777"/>
          </a:xfrm>
          <a:prstGeom prst="rect">
            <a:avLst/>
          </a:prstGeom>
          <a:noFill/>
        </p:spPr>
        <p:txBody>
          <a:bodyPr wrap="square">
            <a:spAutoFit/>
          </a:bodyPr>
          <a:lstStyle/>
          <a:p>
            <a:r>
              <a:rPr lang="en-US" b="1" dirty="0"/>
              <a:t>Songs to listen</a:t>
            </a:r>
            <a:endParaRPr lang="en-GB" dirty="0"/>
          </a:p>
        </p:txBody>
      </p:sp>
      <p:pic>
        <p:nvPicPr>
          <p:cNvPr id="9" name="Picture 8">
            <a:extLst>
              <a:ext uri="{FF2B5EF4-FFF2-40B4-BE49-F238E27FC236}">
                <a16:creationId xmlns:a16="http://schemas.microsoft.com/office/drawing/2014/main" id="{007E491B-AB0A-865B-2D66-C226540E6AC9}"/>
              </a:ext>
            </a:extLst>
          </p:cNvPr>
          <p:cNvPicPr>
            <a:picLocks noChangeAspect="1"/>
          </p:cNvPicPr>
          <p:nvPr/>
        </p:nvPicPr>
        <p:blipFill>
          <a:blip r:embed="rId2"/>
          <a:stretch>
            <a:fillRect/>
          </a:stretch>
        </p:blipFill>
        <p:spPr>
          <a:xfrm>
            <a:off x="1295400" y="1394460"/>
            <a:ext cx="6096000" cy="3276600"/>
          </a:xfrm>
          <a:prstGeom prst="rect">
            <a:avLst/>
          </a:prstGeom>
        </p:spPr>
      </p:pic>
    </p:spTree>
    <p:extLst>
      <p:ext uri="{BB962C8B-B14F-4D97-AF65-F5344CB8AC3E}">
        <p14:creationId xmlns:p14="http://schemas.microsoft.com/office/powerpoint/2010/main" val="1993968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9FAF76-7FAA-2BE0-7268-DF57DC81F846}"/>
              </a:ext>
            </a:extLst>
          </p:cNvPr>
          <p:cNvSpPr txBox="1"/>
          <p:nvPr/>
        </p:nvSpPr>
        <p:spPr>
          <a:xfrm>
            <a:off x="3318510" y="688122"/>
            <a:ext cx="4575810" cy="307777"/>
          </a:xfrm>
          <a:prstGeom prst="rect">
            <a:avLst/>
          </a:prstGeom>
          <a:noFill/>
        </p:spPr>
        <p:txBody>
          <a:bodyPr wrap="square">
            <a:spAutoFit/>
          </a:bodyPr>
          <a:lstStyle/>
          <a:p>
            <a:r>
              <a:rPr lang="en-US" b="1" dirty="0"/>
              <a:t>All songs </a:t>
            </a:r>
            <a:endParaRPr lang="en-GB" dirty="0"/>
          </a:p>
        </p:txBody>
      </p:sp>
      <p:pic>
        <p:nvPicPr>
          <p:cNvPr id="7" name="Picture 6">
            <a:extLst>
              <a:ext uri="{FF2B5EF4-FFF2-40B4-BE49-F238E27FC236}">
                <a16:creationId xmlns:a16="http://schemas.microsoft.com/office/drawing/2014/main" id="{B00D61DE-E525-570A-EDE9-5BF1EFA91AD4}"/>
              </a:ext>
            </a:extLst>
          </p:cNvPr>
          <p:cNvPicPr>
            <a:picLocks noChangeAspect="1"/>
          </p:cNvPicPr>
          <p:nvPr/>
        </p:nvPicPr>
        <p:blipFill>
          <a:blip r:embed="rId2"/>
          <a:stretch>
            <a:fillRect/>
          </a:stretch>
        </p:blipFill>
        <p:spPr>
          <a:xfrm>
            <a:off x="922020" y="1125439"/>
            <a:ext cx="6774180" cy="3636645"/>
          </a:xfrm>
          <a:prstGeom prst="rect">
            <a:avLst/>
          </a:prstGeom>
        </p:spPr>
      </p:pic>
    </p:spTree>
    <p:extLst>
      <p:ext uri="{BB962C8B-B14F-4D97-AF65-F5344CB8AC3E}">
        <p14:creationId xmlns:p14="http://schemas.microsoft.com/office/powerpoint/2010/main" val="4050486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5E7EB-F63D-133D-2C66-0C4EBEC9791A}"/>
              </a:ext>
            </a:extLst>
          </p:cNvPr>
          <p:cNvPicPr>
            <a:picLocks noChangeAspect="1"/>
          </p:cNvPicPr>
          <p:nvPr/>
        </p:nvPicPr>
        <p:blipFill>
          <a:blip r:embed="rId2"/>
          <a:stretch>
            <a:fillRect/>
          </a:stretch>
        </p:blipFill>
        <p:spPr>
          <a:xfrm>
            <a:off x="1005840" y="1066800"/>
            <a:ext cx="7025640" cy="3291840"/>
          </a:xfrm>
          <a:prstGeom prst="rect">
            <a:avLst/>
          </a:prstGeom>
        </p:spPr>
      </p:pic>
    </p:spTree>
    <p:extLst>
      <p:ext uri="{BB962C8B-B14F-4D97-AF65-F5344CB8AC3E}">
        <p14:creationId xmlns:p14="http://schemas.microsoft.com/office/powerpoint/2010/main" val="2251352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D83E5C-B4AD-4CEF-15AD-C51C5D6CBAE2}"/>
              </a:ext>
            </a:extLst>
          </p:cNvPr>
          <p:cNvSpPr txBox="1"/>
          <p:nvPr/>
        </p:nvSpPr>
        <p:spPr>
          <a:xfrm>
            <a:off x="192405" y="642402"/>
            <a:ext cx="4575810"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Django framework</a:t>
            </a:r>
            <a:endParaRPr lang="en-GB"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9ED9757-BC23-F3ED-A0A2-D00260FC2D29}"/>
              </a:ext>
            </a:extLst>
          </p:cNvPr>
          <p:cNvSpPr txBox="1"/>
          <p:nvPr/>
        </p:nvSpPr>
        <p:spPr>
          <a:xfrm>
            <a:off x="3430905" y="1046262"/>
            <a:ext cx="4575810" cy="523220"/>
          </a:xfrm>
          <a:prstGeom prst="rect">
            <a:avLst/>
          </a:prstGeom>
          <a:noFill/>
        </p:spPr>
        <p:txBody>
          <a:bodyPr wrap="square">
            <a:spAutoFit/>
          </a:bodyPr>
          <a:lstStyle/>
          <a:p>
            <a:endParaRPr lang="en-US" b="1" dirty="0"/>
          </a:p>
          <a:p>
            <a:endParaRPr lang="en-GB" dirty="0"/>
          </a:p>
        </p:txBody>
      </p:sp>
      <p:pic>
        <p:nvPicPr>
          <p:cNvPr id="11" name="Picture 10">
            <a:extLst>
              <a:ext uri="{FF2B5EF4-FFF2-40B4-BE49-F238E27FC236}">
                <a16:creationId xmlns:a16="http://schemas.microsoft.com/office/drawing/2014/main" id="{193226C6-9400-52A2-5E5A-56FB67E7A5C9}"/>
              </a:ext>
            </a:extLst>
          </p:cNvPr>
          <p:cNvPicPr>
            <a:picLocks noChangeAspect="1"/>
          </p:cNvPicPr>
          <p:nvPr/>
        </p:nvPicPr>
        <p:blipFill>
          <a:blip r:embed="rId2"/>
          <a:stretch>
            <a:fillRect/>
          </a:stretch>
        </p:blipFill>
        <p:spPr>
          <a:xfrm>
            <a:off x="1699260" y="1257300"/>
            <a:ext cx="5745480" cy="3243798"/>
          </a:xfrm>
          <a:prstGeom prst="rect">
            <a:avLst/>
          </a:prstGeom>
        </p:spPr>
      </p:pic>
    </p:spTree>
    <p:extLst>
      <p:ext uri="{BB962C8B-B14F-4D97-AF65-F5344CB8AC3E}">
        <p14:creationId xmlns:p14="http://schemas.microsoft.com/office/powerpoint/2010/main" val="4175645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B327BC-EED1-B8C1-59AB-5FEB8282ECB2}"/>
              </a:ext>
            </a:extLst>
          </p:cNvPr>
          <p:cNvSpPr txBox="1"/>
          <p:nvPr/>
        </p:nvSpPr>
        <p:spPr>
          <a:xfrm>
            <a:off x="3293745" y="787182"/>
            <a:ext cx="4575810" cy="523220"/>
          </a:xfrm>
          <a:prstGeom prst="rect">
            <a:avLst/>
          </a:prstGeom>
          <a:noFill/>
        </p:spPr>
        <p:txBody>
          <a:bodyPr wrap="square">
            <a:spAutoFit/>
          </a:bodyPr>
          <a:lstStyle/>
          <a:p>
            <a:r>
              <a:rPr lang="en-US" b="1" dirty="0"/>
              <a:t>User</a:t>
            </a:r>
          </a:p>
          <a:p>
            <a:endParaRPr lang="en-GB" dirty="0"/>
          </a:p>
        </p:txBody>
      </p:sp>
      <p:pic>
        <p:nvPicPr>
          <p:cNvPr id="9" name="Picture 8">
            <a:extLst>
              <a:ext uri="{FF2B5EF4-FFF2-40B4-BE49-F238E27FC236}">
                <a16:creationId xmlns:a16="http://schemas.microsoft.com/office/drawing/2014/main" id="{927BCB12-5F6A-C3E1-9A1F-5F33E6A00A72}"/>
              </a:ext>
            </a:extLst>
          </p:cNvPr>
          <p:cNvPicPr>
            <a:picLocks noChangeAspect="1"/>
          </p:cNvPicPr>
          <p:nvPr/>
        </p:nvPicPr>
        <p:blipFill>
          <a:blip r:embed="rId2"/>
          <a:stretch>
            <a:fillRect/>
          </a:stretch>
        </p:blipFill>
        <p:spPr>
          <a:xfrm>
            <a:off x="916305" y="1310402"/>
            <a:ext cx="6779895" cy="2865121"/>
          </a:xfrm>
          <a:prstGeom prst="rect">
            <a:avLst/>
          </a:prstGeom>
        </p:spPr>
      </p:pic>
    </p:spTree>
    <p:extLst>
      <p:ext uri="{BB962C8B-B14F-4D97-AF65-F5344CB8AC3E}">
        <p14:creationId xmlns:p14="http://schemas.microsoft.com/office/powerpoint/2010/main" val="1591341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6D0577-886B-93AB-5CB0-DA4FD9AAFAEE}"/>
              </a:ext>
            </a:extLst>
          </p:cNvPr>
          <p:cNvSpPr txBox="1"/>
          <p:nvPr/>
        </p:nvSpPr>
        <p:spPr>
          <a:xfrm>
            <a:off x="3558540" y="848142"/>
            <a:ext cx="4575810" cy="307777"/>
          </a:xfrm>
          <a:prstGeom prst="rect">
            <a:avLst/>
          </a:prstGeom>
          <a:noFill/>
        </p:spPr>
        <p:txBody>
          <a:bodyPr wrap="square">
            <a:spAutoFit/>
          </a:bodyPr>
          <a:lstStyle/>
          <a:p>
            <a:r>
              <a:rPr lang="en-US" b="1" dirty="0"/>
              <a:t>songs</a:t>
            </a:r>
          </a:p>
        </p:txBody>
      </p:sp>
      <p:pic>
        <p:nvPicPr>
          <p:cNvPr id="5" name="Picture 4">
            <a:extLst>
              <a:ext uri="{FF2B5EF4-FFF2-40B4-BE49-F238E27FC236}">
                <a16:creationId xmlns:a16="http://schemas.microsoft.com/office/drawing/2014/main" id="{6D9B250A-63A0-A540-CDDC-678787EEF61C}"/>
              </a:ext>
            </a:extLst>
          </p:cNvPr>
          <p:cNvPicPr>
            <a:picLocks noChangeAspect="1"/>
          </p:cNvPicPr>
          <p:nvPr/>
        </p:nvPicPr>
        <p:blipFill>
          <a:blip r:embed="rId2"/>
          <a:stretch>
            <a:fillRect/>
          </a:stretch>
        </p:blipFill>
        <p:spPr>
          <a:xfrm>
            <a:off x="1009650" y="1348739"/>
            <a:ext cx="7124700" cy="3162301"/>
          </a:xfrm>
          <a:prstGeom prst="rect">
            <a:avLst/>
          </a:prstGeom>
        </p:spPr>
      </p:pic>
    </p:spTree>
    <p:extLst>
      <p:ext uri="{BB962C8B-B14F-4D97-AF65-F5344CB8AC3E}">
        <p14:creationId xmlns:p14="http://schemas.microsoft.com/office/powerpoint/2010/main" val="3831533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FC78E1-0925-3C6A-3B50-6F4B459DFFDE}"/>
              </a:ext>
            </a:extLst>
          </p:cNvPr>
          <p:cNvSpPr txBox="1"/>
          <p:nvPr/>
        </p:nvSpPr>
        <p:spPr>
          <a:xfrm>
            <a:off x="3248025" y="802422"/>
            <a:ext cx="4575810" cy="523220"/>
          </a:xfrm>
          <a:prstGeom prst="rect">
            <a:avLst/>
          </a:prstGeom>
          <a:noFill/>
        </p:spPr>
        <p:txBody>
          <a:bodyPr wrap="square">
            <a:spAutoFit/>
          </a:bodyPr>
          <a:lstStyle/>
          <a:p>
            <a:r>
              <a:rPr lang="en-US" b="1" dirty="0" err="1"/>
              <a:t>Watchlater</a:t>
            </a:r>
            <a:endParaRPr lang="en-US" b="1" dirty="0"/>
          </a:p>
          <a:p>
            <a:endParaRPr lang="en-GB" dirty="0"/>
          </a:p>
        </p:txBody>
      </p:sp>
      <p:pic>
        <p:nvPicPr>
          <p:cNvPr id="5" name="Picture 4">
            <a:extLst>
              <a:ext uri="{FF2B5EF4-FFF2-40B4-BE49-F238E27FC236}">
                <a16:creationId xmlns:a16="http://schemas.microsoft.com/office/drawing/2014/main" id="{D8CA7A78-14C6-6882-32A3-54D109FA084F}"/>
              </a:ext>
            </a:extLst>
          </p:cNvPr>
          <p:cNvPicPr>
            <a:picLocks noChangeAspect="1"/>
          </p:cNvPicPr>
          <p:nvPr/>
        </p:nvPicPr>
        <p:blipFill>
          <a:blip r:embed="rId2"/>
          <a:stretch>
            <a:fillRect/>
          </a:stretch>
        </p:blipFill>
        <p:spPr>
          <a:xfrm>
            <a:off x="952500" y="1295399"/>
            <a:ext cx="6736080" cy="3261361"/>
          </a:xfrm>
          <a:prstGeom prst="rect">
            <a:avLst/>
          </a:prstGeom>
        </p:spPr>
      </p:pic>
    </p:spTree>
    <p:extLst>
      <p:ext uri="{BB962C8B-B14F-4D97-AF65-F5344CB8AC3E}">
        <p14:creationId xmlns:p14="http://schemas.microsoft.com/office/powerpoint/2010/main" val="2682682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8C47C2-724B-EB17-DC37-9D97821D84B2}"/>
              </a:ext>
            </a:extLst>
          </p:cNvPr>
          <p:cNvSpPr txBox="1"/>
          <p:nvPr/>
        </p:nvSpPr>
        <p:spPr>
          <a:xfrm>
            <a:off x="3308985" y="848142"/>
            <a:ext cx="4575810" cy="523220"/>
          </a:xfrm>
          <a:prstGeom prst="rect">
            <a:avLst/>
          </a:prstGeom>
          <a:noFill/>
        </p:spPr>
        <p:txBody>
          <a:bodyPr wrap="square">
            <a:spAutoFit/>
          </a:bodyPr>
          <a:lstStyle/>
          <a:p>
            <a:r>
              <a:rPr lang="en-US" b="1" dirty="0"/>
              <a:t>History</a:t>
            </a:r>
          </a:p>
          <a:p>
            <a:endParaRPr lang="en-GB" dirty="0"/>
          </a:p>
        </p:txBody>
      </p:sp>
      <p:pic>
        <p:nvPicPr>
          <p:cNvPr id="5" name="Picture 4">
            <a:extLst>
              <a:ext uri="{FF2B5EF4-FFF2-40B4-BE49-F238E27FC236}">
                <a16:creationId xmlns:a16="http://schemas.microsoft.com/office/drawing/2014/main" id="{61D1E410-9C93-329A-DE60-E930B9B513E0}"/>
              </a:ext>
            </a:extLst>
          </p:cNvPr>
          <p:cNvPicPr>
            <a:picLocks noChangeAspect="1"/>
          </p:cNvPicPr>
          <p:nvPr/>
        </p:nvPicPr>
        <p:blipFill>
          <a:blip r:embed="rId2"/>
          <a:stretch>
            <a:fillRect/>
          </a:stretch>
        </p:blipFill>
        <p:spPr>
          <a:xfrm>
            <a:off x="1188720" y="1287779"/>
            <a:ext cx="6057900" cy="3461385"/>
          </a:xfrm>
          <a:prstGeom prst="rect">
            <a:avLst/>
          </a:prstGeom>
        </p:spPr>
      </p:pic>
    </p:spTree>
    <p:extLst>
      <p:ext uri="{BB962C8B-B14F-4D97-AF65-F5344CB8AC3E}">
        <p14:creationId xmlns:p14="http://schemas.microsoft.com/office/powerpoint/2010/main" val="1310052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8" name="TextBox 7">
            <a:extLst>
              <a:ext uri="{FF2B5EF4-FFF2-40B4-BE49-F238E27FC236}">
                <a16:creationId xmlns:a16="http://schemas.microsoft.com/office/drawing/2014/main" id="{E05BE384-CCC9-ECA9-7D87-CC0BDBC7D155}"/>
              </a:ext>
            </a:extLst>
          </p:cNvPr>
          <p:cNvSpPr txBox="1"/>
          <p:nvPr/>
        </p:nvSpPr>
        <p:spPr>
          <a:xfrm>
            <a:off x="268604" y="993657"/>
            <a:ext cx="8715375" cy="3539430"/>
          </a:xfrm>
          <a:prstGeom prst="rect">
            <a:avLst/>
          </a:prstGeom>
          <a:noFill/>
        </p:spPr>
        <p:txBody>
          <a:bodyPr wrap="square">
            <a:spAutoFit/>
          </a:bodyPr>
          <a:lstStyle/>
          <a:p>
            <a:pPr algn="l">
              <a:buFont typeface="+mj-lt"/>
              <a:buAutoNum type="arabicPeriod"/>
            </a:pPr>
            <a:r>
              <a:rPr lang="en-GB" b="1" i="0" dirty="0">
                <a:solidFill>
                  <a:srgbClr val="0D0D0D"/>
                </a:solidFill>
                <a:effectLst/>
                <a:latin typeface="Times New Roman" panose="02020603050405020304" pitchFamily="18" charset="0"/>
                <a:cs typeface="Times New Roman" panose="02020603050405020304" pitchFamily="18" charset="0"/>
              </a:rPr>
              <a:t>Enhanced Recommendation System</a:t>
            </a:r>
            <a:r>
              <a:rPr lang="en-GB" b="0" i="0" dirty="0">
                <a:solidFill>
                  <a:srgbClr val="0D0D0D"/>
                </a:solidFill>
                <a:effectLst/>
                <a:latin typeface="Times New Roman" panose="02020603050405020304" pitchFamily="18" charset="0"/>
                <a:cs typeface="Times New Roman" panose="02020603050405020304" pitchFamily="18" charset="0"/>
              </a:rPr>
              <a:t>: </a:t>
            </a:r>
          </a:p>
          <a:p>
            <a:pPr algn="l"/>
            <a:r>
              <a:rPr lang="en-GB" dirty="0">
                <a:solidFill>
                  <a:srgbClr val="0D0D0D"/>
                </a:solidFill>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Implement machine learning algorithms to improve personalized music recommendations based on user preferences, listening history, and </a:t>
            </a:r>
            <a:r>
              <a:rPr lang="en-GB" b="0" i="0" dirty="0" err="1">
                <a:solidFill>
                  <a:srgbClr val="0D0D0D"/>
                </a:solidFill>
                <a:effectLst/>
                <a:latin typeface="Times New Roman" panose="02020603050405020304" pitchFamily="18" charset="0"/>
                <a:cs typeface="Times New Roman" panose="02020603050405020304" pitchFamily="18" charset="0"/>
              </a:rPr>
              <a:t>behavior</a:t>
            </a:r>
            <a:r>
              <a:rPr lang="en-GB" b="0" i="0" dirty="0">
                <a:solidFill>
                  <a:srgbClr val="0D0D0D"/>
                </a:solidFill>
                <a:effectLst/>
                <a:latin typeface="Times New Roman" panose="02020603050405020304" pitchFamily="18" charset="0"/>
                <a:cs typeface="Times New Roman" panose="02020603050405020304" pitchFamily="18" charset="0"/>
              </a:rPr>
              <a:t> patterns.</a:t>
            </a:r>
          </a:p>
          <a:p>
            <a:pPr algn="l"/>
            <a:endParaRPr lang="en-GB" b="0" i="0" dirty="0">
              <a:solidFill>
                <a:srgbClr val="0D0D0D"/>
              </a:solidFill>
              <a:effectLst/>
              <a:latin typeface="Times New Roman" panose="02020603050405020304" pitchFamily="18" charset="0"/>
              <a:cs typeface="Times New Roman" panose="02020603050405020304" pitchFamily="18" charset="0"/>
            </a:endParaRPr>
          </a:p>
          <a:p>
            <a:pPr algn="l"/>
            <a:r>
              <a:rPr lang="en-GB" b="1" dirty="0">
                <a:solidFill>
                  <a:srgbClr val="0D0D0D"/>
                </a:solidFill>
                <a:latin typeface="Times New Roman" panose="02020603050405020304" pitchFamily="18" charset="0"/>
                <a:cs typeface="Times New Roman" panose="02020603050405020304" pitchFamily="18" charset="0"/>
              </a:rPr>
              <a:t>2.Social Integration</a:t>
            </a:r>
            <a:r>
              <a:rPr lang="en-GB" dirty="0">
                <a:solidFill>
                  <a:srgbClr val="0D0D0D"/>
                </a:solidFill>
                <a:latin typeface="Times New Roman" panose="02020603050405020304" pitchFamily="18" charset="0"/>
                <a:cs typeface="Times New Roman" panose="02020603050405020304" pitchFamily="18" charset="0"/>
              </a:rPr>
              <a:t>: </a:t>
            </a:r>
          </a:p>
          <a:p>
            <a:pPr algn="l"/>
            <a:r>
              <a:rPr lang="en-GB" dirty="0">
                <a:solidFill>
                  <a:srgbClr val="0D0D0D"/>
                </a:solidFill>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Integrate social media platforms to allow users to share their playlists, </a:t>
            </a:r>
            <a:r>
              <a:rPr lang="en-GB" b="0" i="0" dirty="0" err="1">
                <a:solidFill>
                  <a:srgbClr val="0D0D0D"/>
                </a:solidFill>
                <a:effectLst/>
                <a:latin typeface="Times New Roman" panose="02020603050405020304" pitchFamily="18" charset="0"/>
                <a:cs typeface="Times New Roman" panose="02020603050405020304" pitchFamily="18" charset="0"/>
              </a:rPr>
              <a:t>favorite</a:t>
            </a:r>
            <a:r>
              <a:rPr lang="en-GB" b="0" i="0" dirty="0">
                <a:solidFill>
                  <a:srgbClr val="0D0D0D"/>
                </a:solidFill>
                <a:effectLst/>
                <a:latin typeface="Times New Roman" panose="02020603050405020304" pitchFamily="18" charset="0"/>
                <a:cs typeface="Times New Roman" panose="02020603050405020304" pitchFamily="18" charset="0"/>
              </a:rPr>
              <a:t> songs, and music discoveries with friends, enhancing social interaction and engagement within the application.</a:t>
            </a:r>
          </a:p>
          <a:p>
            <a:pPr algn="l"/>
            <a:endParaRPr lang="en-GB" b="0" i="0" dirty="0">
              <a:solidFill>
                <a:srgbClr val="0D0D0D"/>
              </a:solidFill>
              <a:effectLst/>
              <a:latin typeface="Times New Roman" panose="02020603050405020304" pitchFamily="18" charset="0"/>
              <a:cs typeface="Times New Roman" panose="02020603050405020304" pitchFamily="18" charset="0"/>
            </a:endParaRPr>
          </a:p>
          <a:p>
            <a:pPr algn="l"/>
            <a:r>
              <a:rPr lang="en-GB" b="1" i="0" dirty="0">
                <a:solidFill>
                  <a:srgbClr val="0D0D0D"/>
                </a:solidFill>
                <a:effectLst/>
                <a:latin typeface="Times New Roman" panose="02020603050405020304" pitchFamily="18" charset="0"/>
                <a:cs typeface="Times New Roman" panose="02020603050405020304" pitchFamily="18" charset="0"/>
              </a:rPr>
              <a:t>3.Live Streaming and Events</a:t>
            </a:r>
            <a:r>
              <a:rPr lang="en-GB" b="0" i="0" dirty="0">
                <a:solidFill>
                  <a:srgbClr val="0D0D0D"/>
                </a:solidFill>
                <a:effectLst/>
                <a:latin typeface="Times New Roman" panose="02020603050405020304" pitchFamily="18" charset="0"/>
                <a:cs typeface="Times New Roman" panose="02020603050405020304" pitchFamily="18" charset="0"/>
              </a:rPr>
              <a:t>:</a:t>
            </a:r>
          </a:p>
          <a:p>
            <a:pPr algn="l"/>
            <a:r>
              <a:rPr lang="en-GB" dirty="0">
                <a:solidFill>
                  <a:srgbClr val="0D0D0D"/>
                </a:solidFill>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 Introduce features for live streaming of music events, concerts, and radio stations, providing users with access to real-time music experiences and promoting community engagement</a:t>
            </a:r>
            <a:r>
              <a:rPr lang="en-GB" dirty="0">
                <a:solidFill>
                  <a:srgbClr val="0D0D0D"/>
                </a:solidFill>
                <a:latin typeface="Times New Roman" panose="02020603050405020304" pitchFamily="18" charset="0"/>
                <a:cs typeface="Times New Roman" panose="02020603050405020304" pitchFamily="18" charset="0"/>
              </a:rPr>
              <a:t>.</a:t>
            </a:r>
          </a:p>
          <a:p>
            <a:pPr algn="l"/>
            <a:endParaRPr lang="en-GB" dirty="0">
              <a:solidFill>
                <a:srgbClr val="0D0D0D"/>
              </a:solidFill>
              <a:latin typeface="Times New Roman" panose="02020603050405020304" pitchFamily="18" charset="0"/>
              <a:cs typeface="Times New Roman" panose="02020603050405020304" pitchFamily="18" charset="0"/>
            </a:endParaRPr>
          </a:p>
          <a:p>
            <a:pPr algn="l"/>
            <a:r>
              <a:rPr lang="en-GB" b="1" i="0" dirty="0">
                <a:solidFill>
                  <a:srgbClr val="0D0D0D"/>
                </a:solidFill>
                <a:effectLst/>
                <a:latin typeface="Times New Roman" panose="02020603050405020304" pitchFamily="18" charset="0"/>
                <a:cs typeface="Times New Roman" panose="02020603050405020304" pitchFamily="18" charset="0"/>
              </a:rPr>
              <a:t>4.Voice Control and Gesture Recognition</a:t>
            </a:r>
            <a:r>
              <a:rPr lang="en-GB" b="0" i="0" dirty="0">
                <a:solidFill>
                  <a:srgbClr val="0D0D0D"/>
                </a:solidFill>
                <a:effectLst/>
                <a:latin typeface="Times New Roman" panose="02020603050405020304" pitchFamily="18" charset="0"/>
                <a:cs typeface="Times New Roman" panose="02020603050405020304" pitchFamily="18" charset="0"/>
              </a:rPr>
              <a:t>: </a:t>
            </a:r>
          </a:p>
          <a:p>
            <a:pPr algn="l"/>
            <a:r>
              <a:rPr lang="en-GB" dirty="0">
                <a:solidFill>
                  <a:srgbClr val="0D0D0D"/>
                </a:solidFill>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 Integrate voice control and gesture recognition functionalities to offer hands-free interaction with the application, enhancing accessibility and user convenience, particularly in situations where manual input may be impractical</a:t>
            </a:r>
          </a:p>
        </p:txBody>
      </p:sp>
    </p:spTree>
    <p:extLst>
      <p:ext uri="{BB962C8B-B14F-4D97-AF65-F5344CB8AC3E}">
        <p14:creationId xmlns:p14="http://schemas.microsoft.com/office/powerpoint/2010/main" val="1323128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7" name="TextBox 6">
            <a:extLst>
              <a:ext uri="{FF2B5EF4-FFF2-40B4-BE49-F238E27FC236}">
                <a16:creationId xmlns:a16="http://schemas.microsoft.com/office/drawing/2014/main" id="{7EDC4518-9282-6C9C-875A-941D1D079E93}"/>
              </a:ext>
            </a:extLst>
          </p:cNvPr>
          <p:cNvSpPr txBox="1"/>
          <p:nvPr/>
        </p:nvSpPr>
        <p:spPr>
          <a:xfrm>
            <a:off x="327660" y="1267086"/>
            <a:ext cx="7825740" cy="3108543"/>
          </a:xfrm>
          <a:prstGeom prst="rect">
            <a:avLst/>
          </a:prstGeom>
          <a:noFill/>
        </p:spPr>
        <p:txBody>
          <a:bodyPr wrap="square">
            <a:spAutoFit/>
          </a:bodyPr>
          <a:lstStyle/>
          <a:p>
            <a:pPr marL="285750" indent="-285750" algn="just">
              <a:buFont typeface="Wingdings" panose="05000000000000000000" pitchFamily="2" charset="2"/>
              <a:buChar char="q"/>
            </a:pPr>
            <a:r>
              <a:rPr lang="en-GB" dirty="0">
                <a:solidFill>
                  <a:srgbClr val="0D0D0D"/>
                </a:solidFill>
                <a:latin typeface="Times New Roman" panose="02020603050405020304" pitchFamily="18" charset="0"/>
                <a:cs typeface="Times New Roman" panose="02020603050405020304" pitchFamily="18" charset="0"/>
              </a:rPr>
              <a:t>The </a:t>
            </a:r>
            <a:r>
              <a:rPr lang="en-GB" b="0" i="0" dirty="0">
                <a:solidFill>
                  <a:srgbClr val="0D0D0D"/>
                </a:solidFill>
                <a:effectLst/>
                <a:latin typeface="Times New Roman" panose="02020603050405020304" pitchFamily="18" charset="0"/>
                <a:cs typeface="Times New Roman" panose="02020603050405020304" pitchFamily="18" charset="0"/>
              </a:rPr>
              <a:t> Music Web Application developed using the Django framework represents a significant advancement in digital music management. By seamlessly integrating front-end technologies like HTML, CSS, JavaScript, and Bootstrap with Django's powerful back-end capabilities, the application offers users a comprehensive and intuitive platform for organizing, discovering, and enjoying music.</a:t>
            </a:r>
          </a:p>
          <a:p>
            <a:pPr marL="285750" indent="-285750" algn="just">
              <a:buFont typeface="Wingdings" panose="05000000000000000000" pitchFamily="2" charset="2"/>
              <a:buChar char="q"/>
            </a:pPr>
            <a:endParaRPr lang="en-GB" dirty="0">
              <a:solidFill>
                <a:srgbClr val="0D0D0D"/>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GB" b="0" i="0" dirty="0">
                <a:solidFill>
                  <a:srgbClr val="0D0D0D"/>
                </a:solidFill>
                <a:effectLst/>
                <a:latin typeface="Söhne"/>
              </a:rPr>
              <a:t> Features like account management, music organization, and personalized recommendations cater to diverse user preferences. Looking ahead, potential enhancements include social integration and advanced recommendation algorithms to further enrich the user experience. </a:t>
            </a:r>
          </a:p>
          <a:p>
            <a:pPr marL="285750" indent="-285750" algn="just">
              <a:buFont typeface="Wingdings" panose="05000000000000000000" pitchFamily="2" charset="2"/>
              <a:buChar char="q"/>
            </a:pPr>
            <a:endParaRPr lang="en-GB" dirty="0">
              <a:solidFill>
                <a:srgbClr val="0D0D0D"/>
              </a:solidFill>
              <a:latin typeface="Söhne"/>
            </a:endParaRPr>
          </a:p>
          <a:p>
            <a:pPr marL="285750" indent="-285750" algn="just">
              <a:buFont typeface="Wingdings" panose="05000000000000000000" pitchFamily="2" charset="2"/>
              <a:buChar char="q"/>
            </a:pPr>
            <a:r>
              <a:rPr lang="en-GB" b="0" i="0" dirty="0">
                <a:solidFill>
                  <a:srgbClr val="0D0D0D"/>
                </a:solidFill>
                <a:effectLst/>
                <a:latin typeface="Söhne"/>
              </a:rPr>
              <a:t>It bridges the gap between existing limitations of music management solutions and users' preferences for a customizable, efficient, and secure platform. With its combination of innovative features and reliable technology stack, the Music Web Application promises to deliver a seamless and enjoyable music management experience for users</a:t>
            </a:r>
            <a:endParaRPr lang="en-GB" dirty="0"/>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878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69132" y="872003"/>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7" name="TextBox 6">
            <a:extLst>
              <a:ext uri="{FF2B5EF4-FFF2-40B4-BE49-F238E27FC236}">
                <a16:creationId xmlns:a16="http://schemas.microsoft.com/office/drawing/2014/main" id="{D1738AA5-1212-CB46-3AB2-34069CF18A50}"/>
              </a:ext>
            </a:extLst>
          </p:cNvPr>
          <p:cNvSpPr txBox="1"/>
          <p:nvPr/>
        </p:nvSpPr>
        <p:spPr>
          <a:xfrm>
            <a:off x="436245" y="1307083"/>
            <a:ext cx="8134350" cy="3108543"/>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The project presents the development of a Music Web Application using the Django framework. The application integrates various technologies including HTML, CSS, JavaScript, Bootstrap for the front-end interface, and Python with Django for the back-end functionalities. </a:t>
            </a:r>
          </a:p>
          <a:p>
            <a:pPr marR="0" lvl="0" algn="just" defTabSz="914400" rtl="0" eaLnBrk="0" fontAlgn="base" latinLnBrk="0" hangingPunct="0">
              <a:lnSpc>
                <a:spcPct val="100000"/>
              </a:lnSpc>
              <a:spcBef>
                <a:spcPct val="0"/>
              </a:spcBef>
              <a:spcAft>
                <a:spcPct val="0"/>
              </a:spcAft>
              <a:buClrTx/>
              <a:buSzTx/>
              <a:tabLst/>
              <a:defRPr/>
            </a:pPr>
            <a:endParaRPr kumimoji="0" lang="en-US" altLang="en-US"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The aim of the project is to provide users with a platform to access and manage their music collection efficiently. The application allows users to create accounts, upload and organize their music files, create playlists, and explore new music based on their preferences.</a:t>
            </a:r>
          </a:p>
          <a:p>
            <a:pPr marR="0" lvl="0" algn="just" defTabSz="914400" rtl="0" eaLnBrk="0" fontAlgn="base" latinLnBrk="0" hangingPunct="0">
              <a:lnSpc>
                <a:spcPct val="100000"/>
              </a:lnSpc>
              <a:spcBef>
                <a:spcPct val="0"/>
              </a:spcBef>
              <a:spcAft>
                <a:spcPct val="0"/>
              </a:spcAft>
              <a:buClrTx/>
              <a:buSzTx/>
              <a:tabLst/>
              <a:defRPr/>
            </a:pPr>
            <a:endParaRPr kumimoji="0" lang="en-US" altLang="en-US"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The Django framework facilitates the implementation of user authentication, database management, and efficient handling of HTTP requests. The front-end interface is designed to be intuitive and user-friendly, enhancing the overall user experience.</a:t>
            </a:r>
          </a:p>
          <a:p>
            <a:pPr marR="0" lvl="0" algn="just" defTabSz="914400" rtl="0" eaLnBrk="0" fontAlgn="base" latinLnBrk="0" hangingPunct="0">
              <a:lnSpc>
                <a:spcPct val="100000"/>
              </a:lnSpc>
              <a:spcBef>
                <a:spcPct val="0"/>
              </a:spcBef>
              <a:spcAft>
                <a:spcPct val="0"/>
              </a:spcAft>
              <a:buClrTx/>
              <a:buSzTx/>
              <a:tabLst/>
              <a:defRPr/>
            </a:pPr>
            <a:endParaRPr kumimoji="0" lang="en-US" altLang="en-US"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Through this project, we demonstrate the capabilities of Django framework in building robust and scalable web applications, particularly in the context of managing multimedia content like music.</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sp>
        <p:nvSpPr>
          <p:cNvPr id="6" name="TextBox 5">
            <a:extLst>
              <a:ext uri="{FF2B5EF4-FFF2-40B4-BE49-F238E27FC236}">
                <a16:creationId xmlns:a16="http://schemas.microsoft.com/office/drawing/2014/main" id="{423103A8-A4E4-DFF6-35C6-E22125C6FD57}"/>
              </a:ext>
            </a:extLst>
          </p:cNvPr>
          <p:cNvSpPr txBox="1"/>
          <p:nvPr/>
        </p:nvSpPr>
        <p:spPr>
          <a:xfrm>
            <a:off x="412432" y="1352827"/>
            <a:ext cx="8319136" cy="3108543"/>
          </a:xfrm>
          <a:prstGeom prst="rect">
            <a:avLst/>
          </a:prstGeom>
          <a:noFill/>
        </p:spPr>
        <p:txBody>
          <a:bodyPr wrap="square">
            <a:spAutoFit/>
          </a:bodyPr>
          <a:lstStyle/>
          <a:p>
            <a:pPr marL="285750" indent="-285750" algn="just">
              <a:buFont typeface="Wingdings" panose="05000000000000000000" pitchFamily="2" charset="2"/>
              <a:buChar char="§"/>
            </a:pPr>
            <a:r>
              <a:rPr lang="en-GB" b="0" i="0" dirty="0">
                <a:solidFill>
                  <a:srgbClr val="0D0D0D"/>
                </a:solidFill>
                <a:effectLst/>
                <a:latin typeface="Times New Roman" panose="02020603050405020304" pitchFamily="18" charset="0"/>
                <a:cs typeface="Times New Roman" panose="02020603050405020304" pitchFamily="18" charset="0"/>
              </a:rPr>
              <a:t>The project addresses the need for a personalized and flexible music management platform amidst the limitations of existing solutions. Users often face challenges managing their music collections efficiently across various devices and platforms. </a:t>
            </a:r>
          </a:p>
          <a:p>
            <a:pPr algn="just"/>
            <a:endParaRPr lang="en-GB"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b="0" i="0" dirty="0">
                <a:solidFill>
                  <a:srgbClr val="0D0D0D"/>
                </a:solidFill>
                <a:effectLst/>
                <a:latin typeface="Times New Roman" panose="02020603050405020304" pitchFamily="18" charset="0"/>
                <a:cs typeface="Times New Roman" panose="02020603050405020304" pitchFamily="18" charset="0"/>
              </a:rPr>
              <a:t>Existing services may lack customization options or fail to meet users' organizational needs. Additionally, privacy concerns and the preference for self-hosted solutions drive the demand for an alternative.</a:t>
            </a:r>
          </a:p>
          <a:p>
            <a:pPr marL="285750" indent="-285750" algn="just">
              <a:buFont typeface="Wingdings" panose="05000000000000000000" pitchFamily="2" charset="2"/>
              <a:buChar char="§"/>
            </a:pPr>
            <a:endParaRPr lang="en-GB"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b="0" i="0" dirty="0">
                <a:solidFill>
                  <a:srgbClr val="0D0D0D"/>
                </a:solidFill>
                <a:effectLst/>
                <a:latin typeface="Times New Roman" panose="02020603050405020304" pitchFamily="18" charset="0"/>
                <a:cs typeface="Times New Roman" panose="02020603050405020304" pitchFamily="18" charset="0"/>
              </a:rPr>
              <a:t>To tackle these issues, the project proposes developing a Music Web Application using the Django framework. This application will offer users features such as account creation, music uploading, organization, playlist creation, and personalized music discovery.</a:t>
            </a:r>
          </a:p>
          <a:p>
            <a:pPr marL="285750" indent="-285750" algn="just">
              <a:buFont typeface="Wingdings" panose="05000000000000000000" pitchFamily="2" charset="2"/>
              <a:buChar char="§"/>
            </a:pPr>
            <a:endParaRPr lang="en-GB"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b="0" i="0" dirty="0">
                <a:solidFill>
                  <a:srgbClr val="0D0D0D"/>
                </a:solidFill>
                <a:effectLst/>
                <a:latin typeface="Times New Roman" panose="02020603050405020304" pitchFamily="18" charset="0"/>
                <a:cs typeface="Times New Roman" panose="02020603050405020304" pitchFamily="18" charset="0"/>
              </a:rPr>
              <a:t> By leveraging front-end technologies like HTML, CSS, JavaScript, and Bootstrap alongside Django's robust back-end capabilities, the project aims to deliver a comprehensive solution that caters to music enthusiasts' diverse needs.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sp>
        <p:nvSpPr>
          <p:cNvPr id="6" name="Rectangle 3">
            <a:extLst>
              <a:ext uri="{FF2B5EF4-FFF2-40B4-BE49-F238E27FC236}">
                <a16:creationId xmlns:a16="http://schemas.microsoft.com/office/drawing/2014/main" id="{F8B91F81-1B6E-2645-2B9A-7DBC84F8DCD4}"/>
              </a:ext>
            </a:extLst>
          </p:cNvPr>
          <p:cNvSpPr>
            <a:spLocks noChangeArrowheads="1"/>
          </p:cNvSpPr>
          <p:nvPr/>
        </p:nvSpPr>
        <p:spPr bwMode="auto">
          <a:xfrm>
            <a:off x="1324429" y="2799113"/>
            <a:ext cx="604411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0346FC59-7A59-0F89-D146-3D9B0F04ACD0}"/>
              </a:ext>
            </a:extLst>
          </p:cNvPr>
          <p:cNvSpPr>
            <a:spLocks noChangeArrowheads="1"/>
          </p:cNvSpPr>
          <p:nvPr/>
        </p:nvSpPr>
        <p:spPr bwMode="auto">
          <a:xfrm>
            <a:off x="279400" y="1930400"/>
            <a:ext cx="32194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23A28592-21A8-82BC-BCE7-4E636FF1B0E3}"/>
              </a:ext>
            </a:extLst>
          </p:cNvPr>
          <p:cNvSpPr txBox="1"/>
          <p:nvPr/>
        </p:nvSpPr>
        <p:spPr>
          <a:xfrm>
            <a:off x="548640" y="1254406"/>
            <a:ext cx="8315960" cy="2677656"/>
          </a:xfrm>
          <a:prstGeom prst="rect">
            <a:avLst/>
          </a:prstGeom>
          <a:noFill/>
        </p:spPr>
        <p:txBody>
          <a:bodyPr wrap="square">
            <a:spAutoFit/>
          </a:bodyPr>
          <a:lstStyle/>
          <a:p>
            <a:pPr marL="285750" indent="-285750" algn="just">
              <a:buFont typeface="Wingdings" panose="05000000000000000000" pitchFamily="2" charset="2"/>
              <a:buChar char="§"/>
            </a:pPr>
            <a:r>
              <a:rPr lang="en-GB" b="0" i="0" dirty="0">
                <a:solidFill>
                  <a:srgbClr val="0D0D0D"/>
                </a:solidFill>
                <a:effectLst/>
                <a:latin typeface="Times New Roman" panose="02020603050405020304" pitchFamily="18" charset="0"/>
                <a:cs typeface="Times New Roman" panose="02020603050405020304" pitchFamily="18" charset="0"/>
              </a:rPr>
              <a:t>The project entails the creation of a Music Web Application using the Django framework, which is a powerful Python-based web framework known for its simplicity and scalability. The application's front-end will be developed using HTML, CSS, JavaScript, and Bootstrap, ensuring a visually appealing and responsive user interface.</a:t>
            </a:r>
          </a:p>
          <a:p>
            <a:pPr algn="just"/>
            <a:endParaRPr lang="en-GB"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b="0" i="0" dirty="0">
                <a:solidFill>
                  <a:srgbClr val="0D0D0D"/>
                </a:solidFill>
                <a:effectLst/>
                <a:latin typeface="Times New Roman" panose="02020603050405020304" pitchFamily="18" charset="0"/>
                <a:cs typeface="Times New Roman" panose="02020603050405020304" pitchFamily="18" charset="0"/>
              </a:rPr>
              <a:t>Utilizing Django's robust back-end capabilities, the application will ensure secure user authentication, efficient database management, and seamless handling of HTTP requests.</a:t>
            </a:r>
          </a:p>
          <a:p>
            <a:pPr algn="just"/>
            <a:endParaRPr lang="en-GB"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b="0" i="0" dirty="0">
                <a:solidFill>
                  <a:srgbClr val="0D0D0D"/>
                </a:solidFill>
                <a:effectLst/>
                <a:latin typeface="Times New Roman" panose="02020603050405020304" pitchFamily="18" charset="0"/>
                <a:cs typeface="Times New Roman" panose="02020603050405020304" pitchFamily="18" charset="0"/>
              </a:rPr>
              <a:t>Ultimately, the project aims to address the limitations of existing music management solutions by providing users with a comprehensive, customizable, and user-friendly platform</a:t>
            </a:r>
            <a:r>
              <a:rPr lang="en-GB" dirty="0">
                <a:solidFill>
                  <a:srgbClr val="0D0D0D"/>
                </a:solidFill>
                <a:latin typeface="Times New Roman" panose="02020603050405020304" pitchFamily="18" charset="0"/>
                <a:cs typeface="Times New Roman" panose="02020603050405020304" pitchFamily="18" charset="0"/>
              </a:rPr>
              <a:t> and </a:t>
            </a:r>
            <a:r>
              <a:rPr lang="en-GB" b="0" i="0" dirty="0">
                <a:solidFill>
                  <a:srgbClr val="0D0D0D"/>
                </a:solidFill>
                <a:effectLst/>
                <a:latin typeface="Times New Roman" panose="02020603050405020304" pitchFamily="18" charset="0"/>
                <a:cs typeface="Times New Roman" panose="02020603050405020304" pitchFamily="18" charset="0"/>
              </a:rPr>
              <a:t>the application will bridge the gap between user requirements and existing solutions, offering a seamless and efficient music management experience.</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3835B15-2C8B-3448-68AF-9D0CF6201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290" y="1303020"/>
            <a:ext cx="6572250" cy="32080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23AFCC-759E-4F96-6840-6D7BF704EDAB}"/>
              </a:ext>
            </a:extLst>
          </p:cNvPr>
          <p:cNvSpPr txBox="1"/>
          <p:nvPr/>
        </p:nvSpPr>
        <p:spPr>
          <a:xfrm>
            <a:off x="175260" y="708660"/>
            <a:ext cx="5850255" cy="338554"/>
          </a:xfrm>
          <a:prstGeom prst="rect">
            <a:avLst/>
          </a:prstGeom>
          <a:noFill/>
        </p:spPr>
        <p:txBody>
          <a:bodyPr wrap="square">
            <a:spAutoFit/>
          </a:bodyPr>
          <a:lstStyle/>
          <a:p>
            <a:pPr marR="0" lvl="0" algn="just" defTabSz="914400" rtl="0" eaLnBrk="0" fontAlgn="base" latinLnBrk="0" hangingPunct="0">
              <a:lnSpc>
                <a:spcPct val="100000"/>
              </a:lnSpc>
              <a:spcBef>
                <a:spcPct val="0"/>
              </a:spcBef>
              <a:spcAft>
                <a:spcPct val="0"/>
              </a:spcAft>
              <a:buClrTx/>
              <a:buSzTx/>
              <a:tabLst/>
              <a:defRPr/>
            </a:pPr>
            <a:r>
              <a:rPr kumimoji="0" lang="en-US" altLang="en-US"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Working str</a:t>
            </a:r>
            <a:r>
              <a:rPr lang="en-US" altLang="en-US" sz="1600" b="1" dirty="0" err="1">
                <a:latin typeface="Times New Roman" panose="02020603050405020304" pitchFamily="18" charset="0"/>
                <a:cs typeface="Times New Roman" panose="02020603050405020304" pitchFamily="18" charset="0"/>
              </a:rPr>
              <a:t>ucture</a:t>
            </a:r>
            <a:r>
              <a:rPr lang="en-US" altLang="en-US" sz="1600" b="1" dirty="0">
                <a:latin typeface="Times New Roman" panose="02020603050405020304" pitchFamily="18" charset="0"/>
                <a:cs typeface="Times New Roman" panose="02020603050405020304" pitchFamily="18" charset="0"/>
              </a:rPr>
              <a:t>:</a:t>
            </a:r>
            <a:r>
              <a:rPr kumimoji="0" lang="en-US" altLang="en-US" sz="1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p>
        </p:txBody>
      </p:sp>
    </p:spTree>
    <p:extLst>
      <p:ext uri="{BB962C8B-B14F-4D97-AF65-F5344CB8AC3E}">
        <p14:creationId xmlns:p14="http://schemas.microsoft.com/office/powerpoint/2010/main" val="2486857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sp>
        <p:nvSpPr>
          <p:cNvPr id="12" name="TextBox 11">
            <a:extLst>
              <a:ext uri="{FF2B5EF4-FFF2-40B4-BE49-F238E27FC236}">
                <a16:creationId xmlns:a16="http://schemas.microsoft.com/office/drawing/2014/main" id="{7B5DFF90-10FD-DED7-85EB-2052091C69E1}"/>
              </a:ext>
            </a:extLst>
          </p:cNvPr>
          <p:cNvSpPr txBox="1"/>
          <p:nvPr/>
        </p:nvSpPr>
        <p:spPr>
          <a:xfrm>
            <a:off x="138533" y="1093153"/>
            <a:ext cx="8374380" cy="3724096"/>
          </a:xfrm>
          <a:prstGeom prst="rect">
            <a:avLst/>
          </a:prstGeom>
          <a:noFill/>
        </p:spPr>
        <p:txBody>
          <a:bodyPr wrap="square">
            <a:spAutoFit/>
          </a:bodyPr>
          <a:lstStyle/>
          <a:p>
            <a:pPr algn="l"/>
            <a:br>
              <a:rPr lang="en-GB" b="0" i="0" dirty="0">
                <a:solidFill>
                  <a:srgbClr val="0D0D0D"/>
                </a:solidFill>
                <a:effectLst/>
                <a:latin typeface="Söhne"/>
              </a:rPr>
            </a:br>
            <a:r>
              <a:rPr lang="en-GB" sz="1600" b="1" i="0" dirty="0">
                <a:solidFill>
                  <a:srgbClr val="0D0D0D"/>
                </a:solidFill>
                <a:effectLst/>
                <a:latin typeface="Times New Roman" panose="02020603050405020304" pitchFamily="18" charset="0"/>
                <a:cs typeface="Times New Roman" panose="02020603050405020304" pitchFamily="18" charset="0"/>
              </a:rPr>
              <a:t>1.Django Framework</a:t>
            </a:r>
            <a:r>
              <a:rPr lang="en-GB" sz="1600" b="0" i="0" dirty="0">
                <a:solidFill>
                  <a:srgbClr val="0D0D0D"/>
                </a:solidFill>
                <a:effectLst/>
                <a:latin typeface="Times New Roman" panose="02020603050405020304" pitchFamily="18" charset="0"/>
                <a:cs typeface="Times New Roman" panose="02020603050405020304" pitchFamily="18" charset="0"/>
              </a:rPr>
              <a:t>: </a:t>
            </a:r>
          </a:p>
          <a:p>
            <a:pPr algn="l"/>
            <a:endParaRPr lang="en-GB" sz="1600" b="0" i="0" dirty="0">
              <a:solidFill>
                <a:srgbClr val="0D0D0D"/>
              </a:solidFill>
              <a:effectLst/>
              <a:latin typeface="Times New Roman" panose="02020603050405020304" pitchFamily="18" charset="0"/>
              <a:cs typeface="Times New Roman" panose="02020603050405020304" pitchFamily="18" charset="0"/>
            </a:endParaRPr>
          </a:p>
          <a:p>
            <a:pPr algn="just"/>
            <a:r>
              <a:rPr lang="en-GB" sz="1600" dirty="0">
                <a:solidFill>
                  <a:srgbClr val="0D0D0D"/>
                </a:solidFill>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Django is a high-level Python web framework that simplifies the process of building web applications by providing pre-built components and conventions. It offers features like user authentication, database management with its ORM (Object-Relational Mapping), URL routing, and template engine. These features are crucial for developing a complex application like a music web app, as they handle tasks such as user management, data storage, and routing requests from the client to the server.</a:t>
            </a:r>
          </a:p>
          <a:p>
            <a:pPr algn="l"/>
            <a:endParaRPr lang="en-GB" b="0" i="0" dirty="0">
              <a:solidFill>
                <a:srgbClr val="0D0D0D"/>
              </a:solidFill>
              <a:effectLst/>
              <a:latin typeface="Times New Roman" panose="02020603050405020304" pitchFamily="18" charset="0"/>
              <a:cs typeface="Times New Roman" panose="02020603050405020304" pitchFamily="18" charset="0"/>
            </a:endParaRPr>
          </a:p>
          <a:p>
            <a:pPr algn="l"/>
            <a:r>
              <a:rPr lang="en-GB" sz="1600" b="1" i="0" dirty="0">
                <a:solidFill>
                  <a:srgbClr val="0D0D0D"/>
                </a:solidFill>
                <a:effectLst/>
                <a:latin typeface="Times New Roman" panose="02020603050405020304" pitchFamily="18" charset="0"/>
                <a:cs typeface="Times New Roman" panose="02020603050405020304" pitchFamily="18" charset="0"/>
              </a:rPr>
              <a:t>2.Front-end Technologies (HTML, CSS, JavaScript, Bootstrap)</a:t>
            </a:r>
            <a:r>
              <a:rPr lang="en-GB" sz="1600" b="0" i="0" dirty="0">
                <a:solidFill>
                  <a:srgbClr val="0D0D0D"/>
                </a:solidFill>
                <a:effectLst/>
                <a:latin typeface="Times New Roman" panose="02020603050405020304" pitchFamily="18" charset="0"/>
                <a:cs typeface="Times New Roman" panose="02020603050405020304" pitchFamily="18" charset="0"/>
              </a:rPr>
              <a:t>:</a:t>
            </a:r>
          </a:p>
          <a:p>
            <a:pPr algn="just"/>
            <a:r>
              <a:rPr lang="en-GB" sz="1600" dirty="0">
                <a:solidFill>
                  <a:srgbClr val="0D0D0D"/>
                </a:solidFill>
                <a:latin typeface="Times New Roman" panose="02020603050405020304" pitchFamily="18" charset="0"/>
                <a:cs typeface="Times New Roman" panose="02020603050405020304" pitchFamily="18" charset="0"/>
              </a:rPr>
              <a:t> </a:t>
            </a:r>
            <a:endParaRPr lang="en-GB" sz="1600" b="0" i="0" dirty="0">
              <a:solidFill>
                <a:srgbClr val="0D0D0D"/>
              </a:solidFill>
              <a:effectLst/>
              <a:latin typeface="Times New Roman" panose="02020603050405020304" pitchFamily="18" charset="0"/>
              <a:cs typeface="Times New Roman" panose="02020603050405020304" pitchFamily="18" charset="0"/>
            </a:endParaRPr>
          </a:p>
          <a:p>
            <a:pPr algn="just"/>
            <a:r>
              <a:rPr lang="en-GB" sz="1600" dirty="0">
                <a:solidFill>
                  <a:srgbClr val="0D0D0D"/>
                </a:solidFill>
                <a:latin typeface="Times New Roman" panose="02020603050405020304" pitchFamily="18" charset="0"/>
                <a:cs typeface="Times New Roman" panose="02020603050405020304" pitchFamily="18" charset="0"/>
              </a:rPr>
              <a:t>                              </a:t>
            </a:r>
            <a:r>
              <a:rPr lang="en-GB" sz="1600" b="0" i="0" dirty="0">
                <a:solidFill>
                  <a:srgbClr val="0D0D0D"/>
                </a:solidFill>
                <a:effectLst/>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HTML (</a:t>
            </a:r>
            <a:r>
              <a:rPr lang="en-GB" b="0" i="0" dirty="0" err="1">
                <a:solidFill>
                  <a:srgbClr val="0D0D0D"/>
                </a:solidFill>
                <a:effectLst/>
                <a:latin typeface="Times New Roman" panose="02020603050405020304" pitchFamily="18" charset="0"/>
                <a:cs typeface="Times New Roman" panose="02020603050405020304" pitchFamily="18" charset="0"/>
              </a:rPr>
              <a:t>HyperText</a:t>
            </a:r>
            <a:r>
              <a:rPr lang="en-GB" b="0" i="0" dirty="0">
                <a:solidFill>
                  <a:srgbClr val="0D0D0D"/>
                </a:solidFill>
                <a:effectLst/>
                <a:latin typeface="Times New Roman" panose="02020603050405020304" pitchFamily="18" charset="0"/>
                <a:cs typeface="Times New Roman" panose="02020603050405020304" pitchFamily="18" charset="0"/>
              </a:rPr>
              <a:t> Markup Language), CSS (Cascading Style Sheets), JavaScript, and Bootstrap are fundamental technologies for building the user interface of web applications. HTML structures the content of web pages, CSS styles the appearance, JavaScript adds interactivity and dynamic </a:t>
            </a:r>
            <a:r>
              <a:rPr lang="en-GB" b="0" i="0" dirty="0" err="1">
                <a:solidFill>
                  <a:srgbClr val="0D0D0D"/>
                </a:solidFill>
                <a:effectLst/>
                <a:latin typeface="Times New Roman" panose="02020603050405020304" pitchFamily="18" charset="0"/>
                <a:cs typeface="Times New Roman" panose="02020603050405020304" pitchFamily="18" charset="0"/>
              </a:rPr>
              <a:t>behavior</a:t>
            </a:r>
            <a:r>
              <a:rPr lang="en-GB" b="0" i="0" dirty="0">
                <a:solidFill>
                  <a:srgbClr val="0D0D0D"/>
                </a:solidFill>
                <a:effectLst/>
                <a:latin typeface="Times New Roman" panose="02020603050405020304" pitchFamily="18" charset="0"/>
                <a:cs typeface="Times New Roman" panose="02020603050405020304" pitchFamily="18" charset="0"/>
              </a:rPr>
              <a:t>, and Bootstrap provides pre-designed UI components and responsive layout utilities. Together, these technologies ensure the creation of an attractive, responsive, and user-friendly interface for the music web application.</a:t>
            </a:r>
          </a:p>
        </p:txBody>
      </p:sp>
    </p:spTree>
    <p:extLst>
      <p:ext uri="{BB962C8B-B14F-4D97-AF65-F5344CB8AC3E}">
        <p14:creationId xmlns:p14="http://schemas.microsoft.com/office/powerpoint/2010/main" val="1053913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10" name="TextBox 9">
            <a:extLst>
              <a:ext uri="{FF2B5EF4-FFF2-40B4-BE49-F238E27FC236}">
                <a16:creationId xmlns:a16="http://schemas.microsoft.com/office/drawing/2014/main" id="{0A135471-94DC-6C02-79A3-622584B7E1E9}"/>
              </a:ext>
            </a:extLst>
          </p:cNvPr>
          <p:cNvSpPr txBox="1"/>
          <p:nvPr/>
        </p:nvSpPr>
        <p:spPr>
          <a:xfrm>
            <a:off x="160866" y="666660"/>
            <a:ext cx="8610600" cy="4001095"/>
          </a:xfrm>
          <a:prstGeom prst="rect">
            <a:avLst/>
          </a:prstGeom>
          <a:noFill/>
        </p:spPr>
        <p:txBody>
          <a:bodyPr wrap="square">
            <a:spAutoFit/>
          </a:bodyPr>
          <a:lstStyle/>
          <a:p>
            <a:pPr algn="l"/>
            <a:r>
              <a:rPr lang="en-GB" sz="1600" b="1" i="0" dirty="0">
                <a:solidFill>
                  <a:srgbClr val="0D0D0D"/>
                </a:solidFill>
                <a:effectLst/>
                <a:latin typeface="Times New Roman" panose="02020603050405020304" pitchFamily="18" charset="0"/>
                <a:cs typeface="Times New Roman" panose="02020603050405020304" pitchFamily="18" charset="0"/>
              </a:rPr>
              <a:t>3.User Account Management</a:t>
            </a:r>
            <a:r>
              <a:rPr lang="en-GB" sz="1600" b="0" i="0" dirty="0">
                <a:solidFill>
                  <a:srgbClr val="0D0D0D"/>
                </a:solidFill>
                <a:effectLst/>
                <a:latin typeface="Times New Roman" panose="02020603050405020304" pitchFamily="18" charset="0"/>
                <a:cs typeface="Times New Roman" panose="02020603050405020304" pitchFamily="18" charset="0"/>
              </a:rPr>
              <a:t>: </a:t>
            </a:r>
          </a:p>
          <a:p>
            <a:pPr algn="l"/>
            <a:endParaRPr lang="en-GB" sz="1600" b="0" i="0" dirty="0">
              <a:solidFill>
                <a:srgbClr val="0D0D0D"/>
              </a:solidFill>
              <a:effectLst/>
              <a:latin typeface="Times New Roman" panose="02020603050405020304" pitchFamily="18" charset="0"/>
              <a:cs typeface="Times New Roman" panose="02020603050405020304" pitchFamily="18" charset="0"/>
            </a:endParaRPr>
          </a:p>
          <a:p>
            <a:pPr algn="just"/>
            <a:r>
              <a:rPr lang="en-GB" sz="1600" dirty="0">
                <a:solidFill>
                  <a:srgbClr val="0D0D0D"/>
                </a:solidFill>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User account functionalities enable users to register, log in securely, and manage their profiles. This allows for a personalized experience where users can customize their music collections, preferences, and settings. User authentication ensures that only authorized users can access their accounts and data, enhancing security and privacy.</a:t>
            </a:r>
          </a:p>
          <a:p>
            <a:pPr algn="just"/>
            <a:endParaRPr lang="en-GB" b="0" i="0" dirty="0">
              <a:solidFill>
                <a:srgbClr val="0D0D0D"/>
              </a:solidFill>
              <a:effectLst/>
              <a:latin typeface="Times New Roman" panose="02020603050405020304" pitchFamily="18" charset="0"/>
              <a:cs typeface="Times New Roman" panose="02020603050405020304" pitchFamily="18" charset="0"/>
            </a:endParaRPr>
          </a:p>
          <a:p>
            <a:pPr algn="just"/>
            <a:r>
              <a:rPr lang="en-GB" sz="1600" b="1" i="0" dirty="0">
                <a:solidFill>
                  <a:srgbClr val="0D0D0D"/>
                </a:solidFill>
                <a:effectLst/>
                <a:latin typeface="Times New Roman" panose="02020603050405020304" pitchFamily="18" charset="0"/>
                <a:cs typeface="Times New Roman" panose="02020603050405020304" pitchFamily="18" charset="0"/>
              </a:rPr>
              <a:t>4.Music Uploading and Organization</a:t>
            </a:r>
            <a:r>
              <a:rPr lang="en-GB" sz="1600" b="0" i="0" dirty="0">
                <a:solidFill>
                  <a:srgbClr val="0D0D0D"/>
                </a:solidFill>
                <a:effectLst/>
                <a:latin typeface="Times New Roman" panose="02020603050405020304" pitchFamily="18" charset="0"/>
                <a:cs typeface="Times New Roman" panose="02020603050405020304" pitchFamily="18" charset="0"/>
              </a:rPr>
              <a:t>: </a:t>
            </a:r>
          </a:p>
          <a:p>
            <a:pPr algn="just"/>
            <a:endParaRPr lang="en-GB" sz="1600" b="0" i="0" dirty="0">
              <a:solidFill>
                <a:srgbClr val="0D0D0D"/>
              </a:solidFill>
              <a:effectLst/>
              <a:latin typeface="Times New Roman" panose="02020603050405020304" pitchFamily="18" charset="0"/>
              <a:cs typeface="Times New Roman" panose="02020603050405020304" pitchFamily="18" charset="0"/>
            </a:endParaRPr>
          </a:p>
          <a:p>
            <a:pPr algn="just"/>
            <a:r>
              <a:rPr lang="en-GB" sz="1600" dirty="0">
                <a:solidFill>
                  <a:srgbClr val="0D0D0D"/>
                </a:solidFill>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Allowing users to upload their music files to the application and organize them into categories or playlists facilitates efficient management and retrieval of music. This feature enhances user convenience by providing a centralized platform for storing and accessing their music collections.</a:t>
            </a:r>
          </a:p>
          <a:p>
            <a:pPr algn="just"/>
            <a:endParaRPr lang="en-GB" b="0" i="0" dirty="0">
              <a:solidFill>
                <a:srgbClr val="0D0D0D"/>
              </a:solidFill>
              <a:effectLst/>
              <a:latin typeface="Times New Roman" panose="02020603050405020304" pitchFamily="18" charset="0"/>
              <a:cs typeface="Times New Roman" panose="02020603050405020304" pitchFamily="18" charset="0"/>
            </a:endParaRPr>
          </a:p>
          <a:p>
            <a:pPr algn="just"/>
            <a:r>
              <a:rPr lang="en-GB" sz="1600" b="1" i="0" dirty="0">
                <a:solidFill>
                  <a:srgbClr val="0D0D0D"/>
                </a:solidFill>
                <a:effectLst/>
                <a:latin typeface="Times New Roman" panose="02020603050405020304" pitchFamily="18" charset="0"/>
                <a:cs typeface="Times New Roman" panose="02020603050405020304" pitchFamily="18" charset="0"/>
              </a:rPr>
              <a:t>5.Playlist Creation</a:t>
            </a:r>
            <a:r>
              <a:rPr lang="en-GB" sz="1600" b="0" i="0" dirty="0">
                <a:solidFill>
                  <a:srgbClr val="0D0D0D"/>
                </a:solidFill>
                <a:effectLst/>
                <a:latin typeface="Times New Roman" panose="02020603050405020304" pitchFamily="18" charset="0"/>
                <a:cs typeface="Times New Roman" panose="02020603050405020304" pitchFamily="18" charset="0"/>
              </a:rPr>
              <a:t>: </a:t>
            </a:r>
          </a:p>
          <a:p>
            <a:pPr algn="just"/>
            <a:r>
              <a:rPr lang="en-GB" sz="1600" dirty="0">
                <a:solidFill>
                  <a:srgbClr val="0D0D0D"/>
                </a:solidFill>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Enabling users to create custom playlists based on their preferences allows for personalized music curation. Users can group songs according to mood, genre, or any other criteria, enhancing their control over their listening experience and promoting engagement with the application.</a:t>
            </a:r>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92236" y="76045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6FFF81D-3CE5-60BE-0277-3FFD710A7EC2}"/>
              </a:ext>
            </a:extLst>
          </p:cNvPr>
          <p:cNvSpPr txBox="1"/>
          <p:nvPr/>
        </p:nvSpPr>
        <p:spPr>
          <a:xfrm>
            <a:off x="274320" y="760452"/>
            <a:ext cx="8377444" cy="2585323"/>
          </a:xfrm>
          <a:prstGeom prst="rect">
            <a:avLst/>
          </a:prstGeom>
          <a:noFill/>
        </p:spPr>
        <p:txBody>
          <a:bodyPr wrap="square">
            <a:spAutoFit/>
          </a:bodyPr>
          <a:lstStyle/>
          <a:p>
            <a:pPr algn="l"/>
            <a:r>
              <a:rPr lang="en-GB" sz="1600" b="1" i="0" dirty="0">
                <a:solidFill>
                  <a:srgbClr val="0D0D0D"/>
                </a:solidFill>
                <a:effectLst/>
                <a:latin typeface="Times New Roman" panose="02020603050405020304" pitchFamily="18" charset="0"/>
                <a:cs typeface="Times New Roman" panose="02020603050405020304" pitchFamily="18" charset="0"/>
              </a:rPr>
              <a:t>6.Personalized Music Discovery</a:t>
            </a:r>
            <a:r>
              <a:rPr lang="en-GB" sz="1600" b="0" i="0" dirty="0">
                <a:solidFill>
                  <a:srgbClr val="0D0D0D"/>
                </a:solidFill>
                <a:effectLst/>
                <a:latin typeface="Times New Roman" panose="02020603050405020304" pitchFamily="18" charset="0"/>
                <a:cs typeface="Times New Roman" panose="02020603050405020304" pitchFamily="18" charset="0"/>
              </a:rPr>
              <a:t>:</a:t>
            </a:r>
          </a:p>
          <a:p>
            <a:pPr algn="just"/>
            <a:r>
              <a:rPr lang="en-GB" sz="1600" dirty="0">
                <a:solidFill>
                  <a:srgbClr val="0D0D0D"/>
                </a:solidFill>
                <a:latin typeface="Times New Roman" panose="02020603050405020304" pitchFamily="18" charset="0"/>
                <a:cs typeface="Times New Roman" panose="02020603050405020304" pitchFamily="18" charset="0"/>
              </a:rPr>
              <a:t>                                </a:t>
            </a:r>
            <a:r>
              <a:rPr lang="en-GB" sz="1600" b="0" i="0" dirty="0">
                <a:solidFill>
                  <a:srgbClr val="0D0D0D"/>
                </a:solidFill>
                <a:effectLst/>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Implementing features for personalized music discovery, such as recommendations based on user listening history, preferences, or similar users' choices, enhances user engagement and satisfaction. By suggesting new music that aligns with users' tastes, the application encourages exploration and introduces users to fresh content they may enjoy.</a:t>
            </a:r>
          </a:p>
          <a:p>
            <a:pPr algn="l"/>
            <a:endParaRPr lang="en-GB" b="0" i="0" dirty="0">
              <a:solidFill>
                <a:srgbClr val="0D0D0D"/>
              </a:solidFill>
              <a:effectLst/>
              <a:latin typeface="Times New Roman" panose="02020603050405020304" pitchFamily="18" charset="0"/>
              <a:cs typeface="Times New Roman" panose="02020603050405020304" pitchFamily="18" charset="0"/>
            </a:endParaRPr>
          </a:p>
          <a:p>
            <a:pPr algn="l"/>
            <a:r>
              <a:rPr lang="en-GB" sz="1600" b="1" i="0" dirty="0">
                <a:solidFill>
                  <a:srgbClr val="0D0D0D"/>
                </a:solidFill>
                <a:effectLst/>
                <a:latin typeface="Times New Roman" panose="02020603050405020304" pitchFamily="18" charset="0"/>
                <a:cs typeface="Times New Roman" panose="02020603050405020304" pitchFamily="18" charset="0"/>
              </a:rPr>
              <a:t>7.Secure Authentication and Data Management</a:t>
            </a:r>
            <a:r>
              <a:rPr lang="en-GB" sz="1600" b="0" i="0" dirty="0">
                <a:solidFill>
                  <a:srgbClr val="0D0D0D"/>
                </a:solidFill>
                <a:effectLst/>
                <a:latin typeface="Times New Roman" panose="02020603050405020304" pitchFamily="18" charset="0"/>
                <a:cs typeface="Times New Roman" panose="02020603050405020304" pitchFamily="18" charset="0"/>
              </a:rPr>
              <a:t>: </a:t>
            </a:r>
          </a:p>
          <a:p>
            <a:pPr algn="just"/>
            <a:r>
              <a:rPr lang="en-GB" sz="1600" dirty="0">
                <a:solidFill>
                  <a:srgbClr val="0D0D0D"/>
                </a:solidFill>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Ensuring secure authentication mechanisms, such as encryption and secure storage of user credentials, protects user accounts from unauthorized access. Additionally, employing robust data management practices, such as encryption of stored music files and adherence to data privacy regulations, helps safeguard user data from breaches or unauthorized access, enhancing trust and confidence in the application.</a:t>
            </a:r>
          </a:p>
        </p:txBody>
      </p:sp>
      <p:sp>
        <p:nvSpPr>
          <p:cNvPr id="8" name="TextBox 7">
            <a:extLst>
              <a:ext uri="{FF2B5EF4-FFF2-40B4-BE49-F238E27FC236}">
                <a16:creationId xmlns:a16="http://schemas.microsoft.com/office/drawing/2014/main" id="{82C98804-3588-15DA-B156-605F8D3E5AE2}"/>
              </a:ext>
            </a:extLst>
          </p:cNvPr>
          <p:cNvSpPr txBox="1"/>
          <p:nvPr/>
        </p:nvSpPr>
        <p:spPr>
          <a:xfrm>
            <a:off x="327660" y="3345775"/>
            <a:ext cx="8618220" cy="1169551"/>
          </a:xfrm>
          <a:prstGeom prst="rect">
            <a:avLst/>
          </a:prstGeom>
          <a:noFill/>
        </p:spPr>
        <p:txBody>
          <a:bodyPr wrap="square">
            <a:spAutoFit/>
          </a:bodyPr>
          <a:lstStyle/>
          <a:p>
            <a:r>
              <a:rPr lang="en-GB" b="0" i="0" dirty="0">
                <a:solidFill>
                  <a:srgbClr val="0D0D0D"/>
                </a:solidFill>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r>
              <a:rPr lang="en-GB" dirty="0">
                <a:solidFill>
                  <a:srgbClr val="0D0D0D"/>
                </a:solidFill>
                <a:latin typeface="Times New Roman" panose="02020603050405020304" pitchFamily="18" charset="0"/>
                <a:cs typeface="Times New Roman" panose="02020603050405020304" pitchFamily="18" charset="0"/>
              </a:rPr>
              <a:t> </a:t>
            </a:r>
            <a:r>
              <a:rPr lang="en-GB" b="0" i="0" dirty="0">
                <a:solidFill>
                  <a:srgbClr val="0D0D0D"/>
                </a:solidFill>
                <a:effectLst/>
                <a:latin typeface="Times New Roman" panose="02020603050405020304" pitchFamily="18" charset="0"/>
                <a:cs typeface="Times New Roman" panose="02020603050405020304" pitchFamily="18" charset="0"/>
              </a:rPr>
              <a:t>Overall, the proposed model bridges the gap between existing limitations of music management solutions and users' preferences for a customizable, efficient, and secure platform. With its combination of innovative features and reliable technology stack, the Music Web Application promises to deliver a seamless and enjoyable music management experience for users.</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TotalTime>
  <Words>1571</Words>
  <Application>Microsoft Office PowerPoint</Application>
  <PresentationFormat>On-screen Show (16:9)</PresentationFormat>
  <Paragraphs>111</Paragraphs>
  <Slides>29</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29</vt:i4>
      </vt:variant>
      <vt:variant>
        <vt:lpstr>Custom Shows</vt:lpstr>
      </vt:variant>
      <vt:variant>
        <vt:i4>1</vt:i4>
      </vt:variant>
    </vt:vector>
  </HeadingPairs>
  <TitlesOfParts>
    <vt:vector size="37"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PowerPoint Presentation</vt:lpstr>
      <vt:lpstr>Proposed Solution</vt:lpstr>
      <vt:lpstr>PowerPoint Presentation</vt:lpstr>
      <vt:lpstr>PowerPoint Presentation</vt:lpstr>
      <vt:lpstr>Technology Used</vt:lpstr>
      <vt:lpstr>Modelling &amp; Results</vt:lpstr>
      <vt:lpstr>Homepage</vt:lpstr>
      <vt:lpstr>Sign-up</vt:lpstr>
      <vt:lpstr>Login</vt:lpstr>
      <vt:lpstr>After login</vt:lpstr>
      <vt:lpstr>Trending songs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KESAVARAJ J</cp:lastModifiedBy>
  <cp:revision>12</cp:revision>
  <dcterms:modified xsi:type="dcterms:W3CDTF">2024-04-08T07:41:55Z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